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Spline Sans"/>
      <p:bold r:id="rId18"/>
    </p:embeddedFont>
    <p:embeddedFont>
      <p:font typeface="Spline Sans Light"/>
      <p:regular r:id="rId19"/>
      <p:bold r:id="rId20"/>
    </p:embeddedFont>
    <p:embeddedFont>
      <p:font typeface="Corbel"/>
      <p:regular r:id="rId21"/>
      <p:bold r:id="rId22"/>
      <p:italic r:id="rId23"/>
      <p:boldItalic r:id="rId24"/>
    </p:embeddedFont>
    <p:embeddedFont>
      <p:font typeface="Arial Black"/>
      <p:regular r:id="rId25"/>
    </p:embeddedFont>
    <p:embeddedFont>
      <p:font typeface="Barlow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iHSzb7smoyu6YYRsD3vGjgxYyj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lineSansLight-bold.fntdata"/><Relationship Id="rId22" Type="http://schemas.openxmlformats.org/officeDocument/2006/relationships/font" Target="fonts/Corbel-bold.fntdata"/><Relationship Id="rId21" Type="http://schemas.openxmlformats.org/officeDocument/2006/relationships/font" Target="fonts/Corbel-regular.fntdata"/><Relationship Id="rId24" Type="http://schemas.openxmlformats.org/officeDocument/2006/relationships/font" Target="fonts/Corbel-boldItalic.fntdata"/><Relationship Id="rId23" Type="http://schemas.openxmlformats.org/officeDocument/2006/relationships/font" Target="fonts/Corbel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-regular.fntdata"/><Relationship Id="rId25" Type="http://schemas.openxmlformats.org/officeDocument/2006/relationships/font" Target="fonts/ArialBlack-regular.fntdata"/><Relationship Id="rId28" Type="http://schemas.openxmlformats.org/officeDocument/2006/relationships/font" Target="fonts/Barlow-italic.fntdata"/><Relationship Id="rId27" Type="http://schemas.openxmlformats.org/officeDocument/2006/relationships/font" Target="fonts/Barl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SplineSansLight-regular.fntdata"/><Relationship Id="rId18" Type="http://schemas.openxmlformats.org/officeDocument/2006/relationships/font" Target="fonts/Spline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30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3927" y="7739801"/>
            <a:ext cx="1686160" cy="419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/>
          <p:nvPr/>
        </p:nvSpPr>
        <p:spPr>
          <a:xfrm>
            <a:off x="864037" y="1114901"/>
            <a:ext cx="55361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5000"/>
              <a:buFont typeface="Corbel"/>
              <a:buNone/>
            </a:pPr>
            <a:r>
              <a:rPr b="1" lang="en-US" sz="50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Ordenadores en Casa</a:t>
            </a:r>
            <a:endParaRPr sz="5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864037" y="2541270"/>
            <a:ext cx="4498896" cy="1780580"/>
          </a:xfrm>
          <a:prstGeom prst="roundRect">
            <a:avLst>
              <a:gd fmla="val 8217" name="adj"/>
            </a:avLst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864037" y="2510790"/>
            <a:ext cx="4498896" cy="121920"/>
          </a:xfrm>
          <a:prstGeom prst="roundRect">
            <a:avLst>
              <a:gd fmla="val 303750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2743200" y="2170986"/>
            <a:ext cx="740569" cy="740569"/>
          </a:xfrm>
          <a:prstGeom prst="roundRect">
            <a:avLst>
              <a:gd fmla="val 123473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4" name="Google Shape;21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371" y="2356128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/>
          <p:nvPr/>
        </p:nvSpPr>
        <p:spPr>
          <a:xfrm>
            <a:off x="1141333" y="3158490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Educación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1141333" y="3649504"/>
            <a:ext cx="394430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Aprendizaje acelerado y autodidacta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5609749" y="2541270"/>
            <a:ext cx="4499015" cy="1780580"/>
          </a:xfrm>
          <a:prstGeom prst="roundRect">
            <a:avLst>
              <a:gd fmla="val 8217" name="adj"/>
            </a:avLst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"/>
          <p:cNvSpPr/>
          <p:nvPr/>
        </p:nvSpPr>
        <p:spPr>
          <a:xfrm>
            <a:off x="5609749" y="2510790"/>
            <a:ext cx="4499015" cy="121920"/>
          </a:xfrm>
          <a:prstGeom prst="roundRect">
            <a:avLst>
              <a:gd fmla="val 303750" name="adj"/>
            </a:avLst>
          </a:prstGeom>
          <a:solidFill>
            <a:srgbClr val="29D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"/>
          <p:cNvSpPr/>
          <p:nvPr/>
        </p:nvSpPr>
        <p:spPr>
          <a:xfrm>
            <a:off x="7488912" y="2170986"/>
            <a:ext cx="740569" cy="740569"/>
          </a:xfrm>
          <a:prstGeom prst="roundRect">
            <a:avLst>
              <a:gd fmla="val 123473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0" name="Google Shape;22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1083" y="2356128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/>
          <p:nvPr/>
        </p:nvSpPr>
        <p:spPr>
          <a:xfrm>
            <a:off x="5887045" y="3158490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Entretenimiento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5887045" y="3649504"/>
            <a:ext cx="394442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Juegos y multimedia en línea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864037" y="4938951"/>
            <a:ext cx="4498896" cy="2175629"/>
          </a:xfrm>
          <a:prstGeom prst="roundRect">
            <a:avLst>
              <a:gd fmla="val 6725" name="adj"/>
            </a:avLst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864037" y="4908471"/>
            <a:ext cx="4498896" cy="121920"/>
          </a:xfrm>
          <a:prstGeom prst="roundRect">
            <a:avLst>
              <a:gd fmla="val 303750" name="adj"/>
            </a:avLst>
          </a:prstGeom>
          <a:solidFill>
            <a:srgbClr val="37A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"/>
          <p:cNvSpPr/>
          <p:nvPr/>
        </p:nvSpPr>
        <p:spPr>
          <a:xfrm>
            <a:off x="2743200" y="4568666"/>
            <a:ext cx="740569" cy="740569"/>
          </a:xfrm>
          <a:prstGeom prst="roundRect">
            <a:avLst>
              <a:gd fmla="val 123473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6" name="Google Shape;22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5371" y="4753808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0"/>
          <p:cNvSpPr/>
          <p:nvPr/>
        </p:nvSpPr>
        <p:spPr>
          <a:xfrm>
            <a:off x="1141333" y="5556171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Comunicación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1141333" y="6047184"/>
            <a:ext cx="394430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Conexión global al instante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5609749" y="4938951"/>
            <a:ext cx="4499015" cy="2175629"/>
          </a:xfrm>
          <a:prstGeom prst="roundRect">
            <a:avLst>
              <a:gd fmla="val 6725" name="adj"/>
            </a:avLst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"/>
          <p:cNvSpPr/>
          <p:nvPr/>
        </p:nvSpPr>
        <p:spPr>
          <a:xfrm>
            <a:off x="5609749" y="4908471"/>
            <a:ext cx="4499015" cy="121920"/>
          </a:xfrm>
          <a:prstGeom prst="roundRect">
            <a:avLst>
              <a:gd fmla="val 303750" name="adj"/>
            </a:avLst>
          </a:prstGeom>
          <a:solidFill>
            <a:srgbClr val="5E98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7488912" y="4568666"/>
            <a:ext cx="740569" cy="740569"/>
          </a:xfrm>
          <a:prstGeom prst="roundRect">
            <a:avLst>
              <a:gd fmla="val 123473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2" name="Google Shape;23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1083" y="4753808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/>
          <p:nvPr/>
        </p:nvSpPr>
        <p:spPr>
          <a:xfrm>
            <a:off x="5887045" y="5556171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Trabajo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5887045" y="6047184"/>
            <a:ext cx="3944422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Nuevos métodos de trabajo desde el hogar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/>
          <p:nvPr/>
        </p:nvSpPr>
        <p:spPr>
          <a:xfrm>
            <a:off x="819983" y="644247"/>
            <a:ext cx="6963370" cy="650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5000"/>
              <a:buFont typeface="Corbel"/>
              <a:buNone/>
            </a:pPr>
            <a:r>
              <a:rPr b="1" lang="en-US" sz="50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Cuarta Revolución Industrial</a:t>
            </a:r>
            <a:endParaRPr sz="5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819983" y="1646396"/>
            <a:ext cx="10413444" cy="1301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53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8150"/>
              <a:buFont typeface="Rockwell"/>
              <a:buNone/>
            </a:pPr>
            <a:r>
              <a:rPr b="1" lang="en-US" sz="8150">
                <a:solidFill>
                  <a:srgbClr val="F0FCFF"/>
                </a:solidFill>
                <a:latin typeface="Rockwell"/>
                <a:ea typeface="Rockwell"/>
                <a:cs typeface="Rockwell"/>
                <a:sym typeface="Rockwell"/>
              </a:rPr>
              <a:t>2011-HOY</a:t>
            </a:r>
            <a:endParaRPr b="1" sz="81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2087166" y="3927753"/>
            <a:ext cx="2603302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Internet de las Cosas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819983" y="4393644"/>
            <a:ext cx="3870484" cy="374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Millones de dispositivos conectados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4" name="Google Shape;24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1821" y="3299341"/>
            <a:ext cx="4546640" cy="4546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2339" y="4418112"/>
            <a:ext cx="35052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1"/>
          <p:cNvSpPr/>
          <p:nvPr/>
        </p:nvSpPr>
        <p:spPr>
          <a:xfrm>
            <a:off x="9939814" y="3519607"/>
            <a:ext cx="2603302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Inteligencia Artificial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9939814" y="3985498"/>
            <a:ext cx="3870603" cy="374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Big Data y decisiones automatizadas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8" name="Google Shape;24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1821" y="3299341"/>
            <a:ext cx="4546640" cy="4546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1490" y="3840063"/>
            <a:ext cx="35052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"/>
          <p:cNvSpPr/>
          <p:nvPr/>
        </p:nvSpPr>
        <p:spPr>
          <a:xfrm>
            <a:off x="10056971" y="5152192"/>
            <a:ext cx="2603302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Impresión 3D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10056971" y="5618083"/>
            <a:ext cx="3753445" cy="374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Producción personalizada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2" name="Google Shape;25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1821" y="3299341"/>
            <a:ext cx="4546640" cy="4546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31032" y="5353467"/>
            <a:ext cx="35052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1"/>
          <p:cNvSpPr/>
          <p:nvPr/>
        </p:nvSpPr>
        <p:spPr>
          <a:xfrm>
            <a:off x="9939814" y="6784896"/>
            <a:ext cx="263294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Robots Colaborativos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9939814" y="7250787"/>
            <a:ext cx="3870603" cy="374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Fábricas inteligentes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6" name="Google Shape;256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1821" y="3299341"/>
            <a:ext cx="4546640" cy="4546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31490" y="6866870"/>
            <a:ext cx="35052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1"/>
          <p:cNvSpPr/>
          <p:nvPr/>
        </p:nvSpPr>
        <p:spPr>
          <a:xfrm>
            <a:off x="2087166" y="6189345"/>
            <a:ext cx="2603302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5G y la Nube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819983" y="6655237"/>
            <a:ext cx="3870484" cy="74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None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Comunicación y acceso a datos en tiempo real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0" name="Google Shape;260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41821" y="3299341"/>
            <a:ext cx="4546640" cy="4546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52339" y="6332637"/>
            <a:ext cx="350520" cy="35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7" name="Google Shape;2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2"/>
          <p:cNvSpPr/>
          <p:nvPr/>
        </p:nvSpPr>
        <p:spPr>
          <a:xfrm>
            <a:off x="1045012" y="1374100"/>
            <a:ext cx="705397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5000"/>
              <a:buFont typeface="Corbel"/>
              <a:buNone/>
            </a:pPr>
            <a:r>
              <a:rPr b="1" lang="en-US" sz="50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Transformación Laboral 4.0</a:t>
            </a:r>
            <a:endParaRPr sz="5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preencoded.png" id="269" name="Google Shape;26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37" y="2430185"/>
            <a:ext cx="1234440" cy="14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2"/>
          <p:cNvSpPr/>
          <p:nvPr/>
        </p:nvSpPr>
        <p:spPr>
          <a:xfrm>
            <a:off x="2345293" y="2677001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Trabajos Físicos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1" name="Google Shape;271;p12"/>
          <p:cNvSpPr/>
          <p:nvPr/>
        </p:nvSpPr>
        <p:spPr>
          <a:xfrm>
            <a:off x="2345293" y="3168015"/>
            <a:ext cx="593467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Fábrica, Agrícola, Ensamblaje, Transporte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2" name="Google Shape;27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037" y="3911441"/>
            <a:ext cx="1234440" cy="14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2"/>
          <p:cNvSpPr/>
          <p:nvPr/>
        </p:nvSpPr>
        <p:spPr>
          <a:xfrm>
            <a:off x="2345293" y="415825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Trabajos Digitales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4" name="Google Shape;274;p12"/>
          <p:cNvSpPr/>
          <p:nvPr/>
        </p:nvSpPr>
        <p:spPr>
          <a:xfrm>
            <a:off x="2345293" y="4649272"/>
            <a:ext cx="593467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Desarrollo, Datos, IA, Robótica, Ciberseguridad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2"/>
          <p:cNvSpPr/>
          <p:nvPr/>
        </p:nvSpPr>
        <p:spPr>
          <a:xfrm>
            <a:off x="864037" y="5670352"/>
            <a:ext cx="741592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1"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|</a:t>
            </a: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Vital importancia en la educación continua y la adaptabilidad para prosperar en la innovación tecnológica. </a:t>
            </a:r>
            <a:r>
              <a:rPr b="1"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|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1" name="Google Shape;2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"/>
          <p:cNvSpPr/>
          <p:nvPr/>
        </p:nvSpPr>
        <p:spPr>
          <a:xfrm>
            <a:off x="6186964" y="711875"/>
            <a:ext cx="4448413" cy="556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500"/>
              <a:buFont typeface="Corbel"/>
              <a:buNone/>
            </a:pPr>
            <a:r>
              <a:rPr b="1" lang="en-US" sz="45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Conclusiones</a:t>
            </a:r>
            <a:endParaRPr sz="4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6186964" y="1568053"/>
            <a:ext cx="7742873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lang="en-US" sz="15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La historia de cómo la humanidad cambió su relación con energía, trabajo y tecnología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4" name="Google Shape;2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964" y="2113359"/>
            <a:ext cx="600432" cy="114111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3"/>
          <p:cNvSpPr/>
          <p:nvPr/>
        </p:nvSpPr>
        <p:spPr>
          <a:xfrm>
            <a:off x="6987540" y="2313503"/>
            <a:ext cx="2224207" cy="278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1ª Revolución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6" name="Google Shape;286;p13"/>
          <p:cNvSpPr/>
          <p:nvPr/>
        </p:nvSpPr>
        <p:spPr>
          <a:xfrm>
            <a:off x="6987540" y="2711529"/>
            <a:ext cx="694229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lang="en-US" sz="15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Del campo a las fábricas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7" name="Google Shape;2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7120" y="3514487"/>
            <a:ext cx="60043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3"/>
          <p:cNvSpPr/>
          <p:nvPr/>
        </p:nvSpPr>
        <p:spPr>
          <a:xfrm>
            <a:off x="7287697" y="3714631"/>
            <a:ext cx="2224207" cy="278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2ª Revolución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9" name="Google Shape;289;p13"/>
          <p:cNvSpPr/>
          <p:nvPr/>
        </p:nvSpPr>
        <p:spPr>
          <a:xfrm>
            <a:off x="7287697" y="4112657"/>
            <a:ext cx="6642140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lang="en-US" sz="15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Ciudades modernas y sociedad de consumo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0" name="Google Shape;29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7396" y="4915614"/>
            <a:ext cx="60043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3"/>
          <p:cNvSpPr/>
          <p:nvPr/>
        </p:nvSpPr>
        <p:spPr>
          <a:xfrm>
            <a:off x="7587972" y="5115758"/>
            <a:ext cx="2224207" cy="278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3ª Revolución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7587972" y="5513784"/>
            <a:ext cx="6341864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lang="en-US" sz="15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Conexión digital y redes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3" name="Google Shape;29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7672" y="6316742"/>
            <a:ext cx="60043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3"/>
          <p:cNvSpPr/>
          <p:nvPr/>
        </p:nvSpPr>
        <p:spPr>
          <a:xfrm>
            <a:off x="7888248" y="6516886"/>
            <a:ext cx="2224207" cy="278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4ª Revolución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7888248" y="6914912"/>
            <a:ext cx="6041588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lang="en-US" sz="15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Mundo digital en transformación constante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864037" y="1200150"/>
            <a:ext cx="5587127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Arial Black"/>
              <a:buNone/>
            </a:pPr>
            <a:r>
              <a:rPr b="1" i="0" lang="en-US" sz="4300" u="none" cap="none" strike="noStrike">
                <a:solidFill>
                  <a:srgbClr val="F0FCFF"/>
                </a:solidFill>
                <a:latin typeface="Arial Black"/>
                <a:ea typeface="Arial Black"/>
                <a:cs typeface="Arial Black"/>
                <a:sym typeface="Arial Black"/>
              </a:rPr>
              <a:t>Cronología de las Revoluciones Industriales</a:t>
            </a:r>
            <a:endParaRPr b="0" i="0" sz="43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864037" y="3627834"/>
            <a:ext cx="55871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Corbel"/>
              <a:buNone/>
            </a:pPr>
            <a:r>
              <a:rPr b="0" i="1" lang="en-US" sz="1900" u="none" cap="none" strike="noStrike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“De la máquina de vapor a la era digital”</a:t>
            </a:r>
            <a:endParaRPr b="0" i="0" sz="19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864037" y="4393168"/>
            <a:ext cx="454175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150"/>
              <a:buFont typeface="Corbel"/>
              <a:buNone/>
            </a:pPr>
            <a:r>
              <a:rPr b="1" i="0" lang="en-US" sz="2150" u="none" cap="none" strike="noStrike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VAPOR … ELECTRICIDAD …… INFORMACIÓN … DIGITALIZACIÓN</a:t>
            </a:r>
            <a:endParaRPr b="0" i="0" sz="215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-181332" y="5449252"/>
            <a:ext cx="5587127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DIGITALIZACIÓN - 2º DAM 2025/26</a:t>
            </a:r>
            <a:endParaRPr/>
          </a:p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HUGO TARÍN GONZÁLEZ</a:t>
            </a:r>
            <a:endParaRPr/>
          </a:p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&amp;</a:t>
            </a:r>
            <a:endParaRPr/>
          </a:p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0" i="0" lang="en-US" sz="19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MARCOS SANCHO PARDO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5076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864037" y="1113234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00"/>
              <a:buFont typeface="Corbel"/>
              <a:buNone/>
            </a:pPr>
            <a:r>
              <a:rPr b="1" lang="en-US" sz="43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¿Qué son las Revoluciones Industriales?</a:t>
            </a:r>
            <a:endParaRPr sz="4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864037" y="2855119"/>
            <a:ext cx="3584496" cy="2573655"/>
          </a:xfrm>
          <a:prstGeom prst="roundRect">
            <a:avLst>
              <a:gd fmla="val 14389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1141333" y="3132415"/>
            <a:ext cx="3029903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Transformación Radical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1141333" y="3966329"/>
            <a:ext cx="3029903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Grandes cambios en la tecnología, trabajo y sociedad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4695349" y="2855119"/>
            <a:ext cx="3584615" cy="2573655"/>
          </a:xfrm>
          <a:prstGeom prst="roundRect">
            <a:avLst>
              <a:gd fmla="val 14389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4972645" y="3132415"/>
            <a:ext cx="2864644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50"/>
              <a:buFont typeface="Corbel"/>
              <a:buNone/>
            </a:pPr>
            <a:r>
              <a:rPr b="1" lang="en-US" sz="255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Avances </a:t>
            </a: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Tecnológicos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4972650" y="3966175"/>
            <a:ext cx="3030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Produciendo un salto en la calidad de la productividad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864037" y="5675590"/>
            <a:ext cx="7415927" cy="1440656"/>
          </a:xfrm>
          <a:prstGeom prst="roundRect">
            <a:avLst>
              <a:gd fmla="val 25706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1141333" y="5952887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Impacto Social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141333" y="6443901"/>
            <a:ext cx="686133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Rompen con lo que había anteriormente en la esa época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823674" y="647819"/>
            <a:ext cx="8204240" cy="653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5000"/>
              <a:buFont typeface="Corbel"/>
              <a:buNone/>
            </a:pPr>
            <a:r>
              <a:rPr b="1" lang="en-US" sz="50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Las Cuatro Grandes Revoluciones</a:t>
            </a:r>
            <a:endParaRPr sz="5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7299960" y="1772126"/>
            <a:ext cx="30480" cy="5809536"/>
          </a:xfrm>
          <a:prstGeom prst="roundRect">
            <a:avLst>
              <a:gd fmla="val 1158165" name="adj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6375023" y="2021562"/>
            <a:ext cx="705922" cy="30480"/>
          </a:xfrm>
          <a:prstGeom prst="roundRect">
            <a:avLst>
              <a:gd fmla="val 1158165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7050465" y="1772126"/>
            <a:ext cx="529471" cy="529471"/>
          </a:xfrm>
          <a:prstGeom prst="roundRect">
            <a:avLst>
              <a:gd fmla="val 66672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7158276" y="1909405"/>
            <a:ext cx="313730" cy="392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450"/>
              <a:buFont typeface="Spline Sans"/>
              <a:buNone/>
            </a:pPr>
            <a:r>
              <a:rPr b="1" lang="en-US" sz="2450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3166943" y="1852970"/>
            <a:ext cx="2971562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50"/>
              <a:buFont typeface="Rockwell"/>
              <a:buNone/>
            </a:pPr>
            <a:r>
              <a:rPr b="1" lang="en-US" sz="2050">
                <a:solidFill>
                  <a:srgbClr val="E0E4E6"/>
                </a:solidFill>
                <a:latin typeface="Rockwell"/>
                <a:ea typeface="Rockwell"/>
                <a:cs typeface="Rockwell"/>
                <a:sym typeface="Rockwell"/>
              </a:rPr>
              <a:t>1760-1840:  Era del Vapor</a:t>
            </a:r>
            <a:endParaRPr b="1" sz="20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823674" y="2320885"/>
            <a:ext cx="5314831" cy="37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lang="en-US" sz="18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Carbón y máquina de vapor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549455" y="3433524"/>
            <a:ext cx="705922" cy="30480"/>
          </a:xfrm>
          <a:prstGeom prst="roundRect">
            <a:avLst>
              <a:gd fmla="val 1158165" name="adj"/>
            </a:avLst>
          </a:prstGeom>
          <a:solidFill>
            <a:srgbClr val="29D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7050465" y="3184088"/>
            <a:ext cx="529471" cy="529471"/>
          </a:xfrm>
          <a:prstGeom prst="roundRect">
            <a:avLst>
              <a:gd fmla="val 66672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7158276" y="3312186"/>
            <a:ext cx="313730" cy="392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450"/>
              <a:buFont typeface="Spline Sans"/>
              <a:buNone/>
            </a:pPr>
            <a:r>
              <a:rPr b="1" lang="en-US" sz="2450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8491895" y="3264932"/>
            <a:ext cx="2849523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50"/>
              <a:buFont typeface="Rockwell"/>
              <a:buNone/>
            </a:pPr>
            <a:r>
              <a:rPr b="1" lang="en-US" sz="2050">
                <a:solidFill>
                  <a:srgbClr val="E0E4E6"/>
                </a:solidFill>
                <a:latin typeface="Rockwell"/>
                <a:ea typeface="Rockwell"/>
                <a:cs typeface="Rockwell"/>
                <a:sym typeface="Rockwell"/>
              </a:rPr>
              <a:t>1870-1914:  Era Eléctrica</a:t>
            </a:r>
            <a:endParaRPr b="1" sz="20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8491895" y="3732848"/>
            <a:ext cx="5314831" cy="37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lang="en-US" sz="18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Electricidad y petróleo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6375023" y="4650581"/>
            <a:ext cx="705922" cy="30480"/>
          </a:xfrm>
          <a:prstGeom prst="roundRect">
            <a:avLst>
              <a:gd fmla="val 1158165" name="adj"/>
            </a:avLst>
          </a:prstGeom>
          <a:solidFill>
            <a:srgbClr val="37A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7050465" y="4401145"/>
            <a:ext cx="529471" cy="529471"/>
          </a:xfrm>
          <a:prstGeom prst="roundRect">
            <a:avLst>
              <a:gd fmla="val 66672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7158276" y="4534472"/>
            <a:ext cx="313730" cy="392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450"/>
              <a:buFont typeface="Spline Sans"/>
              <a:buNone/>
            </a:pPr>
            <a:r>
              <a:rPr b="1" lang="en-US" sz="2450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3462457" y="4481989"/>
            <a:ext cx="2676049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50"/>
              <a:buFont typeface="Rockwell"/>
              <a:buNone/>
            </a:pPr>
            <a:r>
              <a:rPr b="1" lang="en-US" sz="2050">
                <a:solidFill>
                  <a:srgbClr val="E0E4E6"/>
                </a:solidFill>
                <a:latin typeface="Rockwell"/>
                <a:ea typeface="Rockwell"/>
                <a:cs typeface="Rockwell"/>
                <a:sym typeface="Rockwell"/>
              </a:rPr>
              <a:t>1969-2000:  Era Digital</a:t>
            </a:r>
            <a:endParaRPr b="1" sz="20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823674" y="4949904"/>
            <a:ext cx="5314831" cy="37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lang="en-US" sz="18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Electrónica e informática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7549455" y="5867638"/>
            <a:ext cx="705922" cy="30480"/>
          </a:xfrm>
          <a:prstGeom prst="roundRect">
            <a:avLst>
              <a:gd fmla="val 1158165" name="adj"/>
            </a:avLst>
          </a:prstGeom>
          <a:solidFill>
            <a:srgbClr val="5E98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7050465" y="5618202"/>
            <a:ext cx="529471" cy="529471"/>
          </a:xfrm>
          <a:prstGeom prst="roundRect">
            <a:avLst>
              <a:gd fmla="val 66672" name="adj"/>
            </a:avLst>
          </a:prstGeom>
          <a:solidFill>
            <a:srgbClr val="0A081B"/>
          </a:solidFill>
          <a:ln cap="flat" cmpd="sng" w="22850">
            <a:solidFill>
              <a:srgbClr val="5E98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7158276" y="5749386"/>
            <a:ext cx="313730" cy="392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450"/>
              <a:buFont typeface="Spline Sans"/>
              <a:buNone/>
            </a:pPr>
            <a:r>
              <a:rPr b="1" lang="en-US" sz="2450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4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8491895" y="5699046"/>
            <a:ext cx="2732365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50"/>
              <a:buFont typeface="Rockwell"/>
              <a:buNone/>
            </a:pPr>
            <a:r>
              <a:rPr b="1" lang="en-US" sz="2050">
                <a:solidFill>
                  <a:srgbClr val="E0E4E6"/>
                </a:solidFill>
                <a:latin typeface="Rockwell"/>
                <a:ea typeface="Rockwell"/>
                <a:cs typeface="Rockwell"/>
                <a:sym typeface="Rockwell"/>
              </a:rPr>
              <a:t>2011 - Hoy:  Industria 4.0</a:t>
            </a:r>
            <a:endParaRPr b="1" sz="20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8491895" y="6166961"/>
            <a:ext cx="5314831" cy="37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lang="en-US" sz="18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IA y conectividad total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864037" y="794385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5400"/>
              <a:buFont typeface="Corbel"/>
              <a:buNone/>
            </a:pPr>
            <a:r>
              <a:rPr b="1" lang="en-US" sz="54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Primera Revolución Industrial</a:t>
            </a:r>
            <a:endParaRPr sz="5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864037" y="2536269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8600"/>
              <a:buFont typeface="Rockwell"/>
              <a:buNone/>
            </a:pPr>
            <a:r>
              <a:rPr b="1" lang="en-US" sz="8600">
                <a:solidFill>
                  <a:srgbClr val="F0FCFF"/>
                </a:solidFill>
                <a:latin typeface="Rockwell"/>
                <a:ea typeface="Rockwell"/>
                <a:cs typeface="Rockwell"/>
                <a:sym typeface="Rockwell"/>
              </a:rPr>
              <a:t>1760-1840</a:t>
            </a:r>
            <a:endParaRPr b="1" sz="86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864037" y="4524970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Motor Principal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864037" y="5114687"/>
            <a:ext cx="34068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1"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Carbón</a:t>
            </a: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y </a:t>
            </a:r>
            <a:r>
              <a:rPr b="1"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máquina de vapor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864037" y="5731907"/>
            <a:ext cx="34068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Comenzó en Inglaterra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4880729" y="4524970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Innovaciones Clave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4880729" y="5114687"/>
            <a:ext cx="340685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Char char="•"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Máquina de vapor (James Watt)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4880729" y="5991106"/>
            <a:ext cx="34068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Char char="•"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Telares mecánicos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4880729" y="6472476"/>
            <a:ext cx="34068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Char char="•"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Spinning Jenny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4880729" y="6953845"/>
            <a:ext cx="340685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Char char="•"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Ferrocarril y locomotoras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6350437" y="1021913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5400"/>
              <a:buFont typeface="Corbel"/>
              <a:buNone/>
            </a:pPr>
            <a:r>
              <a:rPr b="1" lang="en-US" sz="54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Impacto Social de la Primera Revolución</a:t>
            </a:r>
            <a:endParaRPr sz="5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preencoded.png" id="136" name="Google Shape;13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0437" y="2763798"/>
            <a:ext cx="1234440" cy="14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/>
          <p:nvPr/>
        </p:nvSpPr>
        <p:spPr>
          <a:xfrm>
            <a:off x="7831693" y="3010614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Éxodo</a:t>
            </a:r>
            <a:r>
              <a:rPr b="1" lang="en-US" sz="2150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 </a:t>
            </a: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Rural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7831693" y="3501628"/>
            <a:ext cx="593467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Del campo a las fábricas urbanas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9" name="Google Shape;13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0437" y="4245054"/>
            <a:ext cx="1234440" cy="14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7831693" y="4491871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Nueva Clase Obrera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7831693" y="4982885"/>
            <a:ext cx="593467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Condiciones muy duras, trabajo infantil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2" name="Google Shape;14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0437" y="5726311"/>
            <a:ext cx="1234440" cy="148125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7831693" y="597312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Crecimiento Urbano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7831693" y="6464141"/>
            <a:ext cx="593467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Sobrepoblación y problemas de higiene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859274" y="676513"/>
            <a:ext cx="7808119" cy="681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5000"/>
              <a:buFont typeface="Corbel"/>
              <a:buNone/>
            </a:pPr>
            <a:r>
              <a:rPr b="1" lang="en-US" sz="50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Segunda Revolución Industrial</a:t>
            </a:r>
            <a:endParaRPr sz="5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803899" y="2092038"/>
            <a:ext cx="109122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46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8550"/>
              <a:buFont typeface="Rockwell"/>
              <a:buNone/>
            </a:pPr>
            <a:r>
              <a:rPr b="1" lang="en-US" sz="8550">
                <a:solidFill>
                  <a:srgbClr val="F0FCFF"/>
                </a:solidFill>
                <a:latin typeface="Rockwell"/>
                <a:ea typeface="Rockwell"/>
                <a:cs typeface="Rockwell"/>
                <a:sym typeface="Rockwell"/>
              </a:rPr>
              <a:t>1870-1914</a:t>
            </a:r>
            <a:endParaRPr b="1" sz="85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preencoded.png"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274" y="3459004"/>
            <a:ext cx="613767" cy="613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859274" y="4379595"/>
            <a:ext cx="2727960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Electricidad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859274" y="4867751"/>
            <a:ext cx="6302454" cy="39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Nueva fuente de energía revolucionaria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5" name="Google Shape;15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8553" y="3459004"/>
            <a:ext cx="613767" cy="613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468553" y="4379595"/>
            <a:ext cx="2727960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Petróleo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468553" y="4867751"/>
            <a:ext cx="6302573" cy="39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Motor de combustión interna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8" name="Google Shape;15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274" y="5751552"/>
            <a:ext cx="613767" cy="613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859274" y="6672143"/>
            <a:ext cx="2727960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Mayor edificación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859274" y="7160300"/>
            <a:ext cx="6302454" cy="39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Acero barato, convertidor Bessemer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1" name="Google Shape;16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8553" y="5751552"/>
            <a:ext cx="613767" cy="613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/>
          <p:nvPr/>
        </p:nvSpPr>
        <p:spPr>
          <a:xfrm>
            <a:off x="7468553" y="6672143"/>
            <a:ext cx="2727960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Comunicaciones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7468553" y="7160300"/>
            <a:ext cx="6302573" cy="39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Telégrafo y teléfono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9" name="Google Shape;16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/>
          <p:nvPr/>
        </p:nvSpPr>
        <p:spPr>
          <a:xfrm>
            <a:off x="864037" y="1356003"/>
            <a:ext cx="738306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5000"/>
              <a:buFont typeface="Corbel"/>
              <a:buNone/>
            </a:pPr>
            <a:r>
              <a:rPr b="1" lang="en-US" sz="50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Avances en Comunicaciones</a:t>
            </a:r>
            <a:endParaRPr sz="5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864037" y="2412087"/>
            <a:ext cx="30480" cy="4461391"/>
          </a:xfrm>
          <a:prstGeom prst="roundRect">
            <a:avLst>
              <a:gd fmla="val 1215000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894517" y="2412087"/>
            <a:ext cx="7415927" cy="1983819"/>
          </a:xfrm>
          <a:prstGeom prst="rect">
            <a:avLst/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1141333" y="2689384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Telégrafo (1837)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1141333" y="3180398"/>
            <a:ext cx="689181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1"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Samuel Morse</a:t>
            </a: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- Primera red de comunicación instantánea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1141333" y="3723561"/>
            <a:ext cx="689181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Mensajes en minutos vs días/semanas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894517" y="4889659"/>
            <a:ext cx="7415927" cy="1983819"/>
          </a:xfrm>
          <a:prstGeom prst="rect">
            <a:avLst/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1141333" y="5166955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500"/>
              <a:buFont typeface="Corbel"/>
              <a:buNone/>
            </a:pPr>
            <a:r>
              <a:rPr b="1" lang="en-US" sz="25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Teléfono (1876)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1141333" y="5657969"/>
            <a:ext cx="689181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b="1"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Alexander Graham Bell</a:t>
            </a: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- Comunicación directa por voz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1141333" y="6201132"/>
            <a:ext cx="689181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00"/>
              <a:buFont typeface="Barlow"/>
              <a:buNone/>
            </a:pPr>
            <a:r>
              <a:rPr lang="en-US" sz="19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Conversaciones personales e inmediatas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5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/>
          <p:nvPr/>
        </p:nvSpPr>
        <p:spPr>
          <a:xfrm>
            <a:off x="660083" y="2876312"/>
            <a:ext cx="5747742" cy="52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18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Corbel"/>
              <a:buNone/>
            </a:pPr>
            <a:r>
              <a:rPr b="1" lang="en-US" sz="4400">
                <a:solidFill>
                  <a:srgbClr val="F0FCFF"/>
                </a:solidFill>
                <a:latin typeface="Corbel"/>
                <a:ea typeface="Corbel"/>
                <a:cs typeface="Corbel"/>
                <a:sym typeface="Corbel"/>
              </a:rPr>
              <a:t>Tercera Revolución Industrial</a:t>
            </a:r>
            <a:endParaRPr sz="4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660083" y="3683198"/>
            <a:ext cx="8383191" cy="1047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6600"/>
              <a:buFont typeface="Rockwell"/>
              <a:buNone/>
            </a:pPr>
            <a:r>
              <a:rPr b="1" lang="en-US" sz="6600">
                <a:solidFill>
                  <a:srgbClr val="F0FCFF"/>
                </a:solidFill>
                <a:latin typeface="Rockwell"/>
                <a:ea typeface="Rockwell"/>
                <a:cs typeface="Rockwell"/>
                <a:sym typeface="Rockwell"/>
              </a:rPr>
              <a:t>1969-2000</a:t>
            </a:r>
            <a:endParaRPr b="1" sz="66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660083" y="5013960"/>
            <a:ext cx="188595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Spline Sans Light"/>
              <a:buNone/>
            </a:pPr>
            <a:r>
              <a:rPr lang="en-US" sz="1450">
                <a:solidFill>
                  <a:srgbClr val="E0E4E6"/>
                </a:solidFill>
                <a:latin typeface="Spline Sans Light"/>
                <a:ea typeface="Spline Sans Light"/>
                <a:cs typeface="Spline Sans Light"/>
                <a:sym typeface="Spline Sans Light"/>
              </a:rPr>
              <a:t>01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660083" y="5311616"/>
            <a:ext cx="6560820" cy="22860"/>
          </a:xfrm>
          <a:prstGeom prst="rect">
            <a:avLst/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660083" y="5451634"/>
            <a:ext cx="2095738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Corbel"/>
              <a:buNone/>
            </a:pPr>
            <a:r>
              <a:rPr b="1" lang="en-US" sz="20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Transistor (1947)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660083" y="5826681"/>
            <a:ext cx="6560820" cy="301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lang="en-US" sz="14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Creación de aparatos enanos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7409498" y="5013960"/>
            <a:ext cx="188595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Spline Sans Light"/>
              <a:buNone/>
            </a:pPr>
            <a:r>
              <a:rPr lang="en-US" sz="1450">
                <a:solidFill>
                  <a:srgbClr val="E0E4E6"/>
                </a:solidFill>
                <a:latin typeface="Spline Sans Light"/>
                <a:ea typeface="Spline Sans Light"/>
                <a:cs typeface="Spline Sans Light"/>
                <a:sym typeface="Spline Sans Light"/>
              </a:rPr>
              <a:t>02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7409498" y="5311616"/>
            <a:ext cx="6560820" cy="22860"/>
          </a:xfrm>
          <a:prstGeom prst="rect">
            <a:avLst/>
          </a:prstGeom>
          <a:solidFill>
            <a:srgbClr val="29D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"/>
          <p:cNvSpPr/>
          <p:nvPr/>
        </p:nvSpPr>
        <p:spPr>
          <a:xfrm>
            <a:off x="7409498" y="5451634"/>
            <a:ext cx="2605802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Corbel"/>
              <a:buNone/>
            </a:pPr>
            <a:r>
              <a:rPr b="1" lang="en-US" sz="20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Microprocesadores (1970)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7409498" y="5826681"/>
            <a:ext cx="6560820" cy="301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lang="en-US" sz="14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Base de ordenadores personales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660083" y="6458426"/>
            <a:ext cx="188595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Spline Sans Light"/>
              <a:buNone/>
            </a:pPr>
            <a:r>
              <a:rPr lang="en-US" sz="1450">
                <a:solidFill>
                  <a:srgbClr val="E0E4E6"/>
                </a:solidFill>
                <a:latin typeface="Spline Sans Light"/>
                <a:ea typeface="Spline Sans Light"/>
                <a:cs typeface="Spline Sans Light"/>
                <a:sym typeface="Spline Sans Light"/>
              </a:rPr>
              <a:t>03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660083" y="6756083"/>
            <a:ext cx="6560820" cy="22860"/>
          </a:xfrm>
          <a:prstGeom prst="rect">
            <a:avLst/>
          </a:prstGeom>
          <a:solidFill>
            <a:srgbClr val="37A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"/>
          <p:cNvSpPr/>
          <p:nvPr/>
        </p:nvSpPr>
        <p:spPr>
          <a:xfrm>
            <a:off x="660083" y="6896100"/>
            <a:ext cx="2095738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Corbel"/>
              <a:buNone/>
            </a:pPr>
            <a:r>
              <a:rPr b="1" lang="en-US" sz="20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Robots Industriales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660083" y="7271147"/>
            <a:ext cx="6560820" cy="301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lang="en-US" sz="14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Automatización y sistemas de control en fábricas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7409498" y="6458426"/>
            <a:ext cx="188595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Spline Sans Light"/>
              <a:buNone/>
            </a:pPr>
            <a:r>
              <a:rPr lang="en-US" sz="1450">
                <a:solidFill>
                  <a:srgbClr val="E0E4E6"/>
                </a:solidFill>
                <a:latin typeface="Spline Sans Light"/>
                <a:ea typeface="Spline Sans Light"/>
                <a:cs typeface="Spline Sans Light"/>
                <a:sym typeface="Spline Sans Light"/>
              </a:rPr>
              <a:t>04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7409498" y="6756083"/>
            <a:ext cx="6560820" cy="22860"/>
          </a:xfrm>
          <a:prstGeom prst="rect">
            <a:avLst/>
          </a:prstGeom>
          <a:solidFill>
            <a:srgbClr val="5E98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7409498" y="6896100"/>
            <a:ext cx="2736056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Corbel"/>
              <a:buNone/>
            </a:pPr>
            <a:r>
              <a:rPr b="1" lang="en-US" sz="2000">
                <a:solidFill>
                  <a:srgbClr val="E0E4E6"/>
                </a:solidFill>
                <a:latin typeface="Corbel"/>
                <a:ea typeface="Corbel"/>
                <a:cs typeface="Corbel"/>
                <a:sym typeface="Corbel"/>
              </a:rPr>
              <a:t>Aparición de Internet (1969)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7409498" y="7271147"/>
            <a:ext cx="6560820" cy="301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lang="en-US" sz="14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Expansión masiva global en 1990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2025-09-26T15:35:59Z</dcterms:created>
</cp:coreProperties>
</file>